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573" r:id="rId2"/>
    <p:sldId id="591" r:id="rId3"/>
    <p:sldId id="609" r:id="rId4"/>
    <p:sldId id="610" r:id="rId5"/>
    <p:sldId id="611" r:id="rId6"/>
    <p:sldId id="612" r:id="rId7"/>
    <p:sldId id="613" r:id="rId8"/>
    <p:sldId id="614" r:id="rId9"/>
    <p:sldId id="615" r:id="rId10"/>
    <p:sldId id="616" r:id="rId11"/>
    <p:sldId id="617" r:id="rId12"/>
    <p:sldId id="618" r:id="rId13"/>
    <p:sldId id="619" r:id="rId14"/>
    <p:sldId id="624" r:id="rId15"/>
    <p:sldId id="620" r:id="rId16"/>
    <p:sldId id="622" r:id="rId17"/>
    <p:sldId id="626" r:id="rId18"/>
    <p:sldId id="623" r:id="rId19"/>
    <p:sldId id="607" r:id="rId20"/>
  </p:sldIdLst>
  <p:sldSz cx="9144000" cy="5143500" type="screen16x9"/>
  <p:notesSz cx="6797675" cy="9926638"/>
  <p:defaultTextStyle>
    <a:defPPr>
      <a:defRPr lang="zh-TW"/>
    </a:defPPr>
    <a:lvl1pPr marL="0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5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8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1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2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4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96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39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0C5"/>
    <a:srgbClr val="B7DEE8"/>
    <a:srgbClr val="EB4646"/>
    <a:srgbClr val="00CDC8"/>
    <a:srgbClr val="B2B2B2"/>
    <a:srgbClr val="FAC300"/>
    <a:srgbClr val="FA5A5A"/>
    <a:srgbClr val="00BEC3"/>
    <a:srgbClr val="007DBE"/>
    <a:srgbClr val="00A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6" autoAdjust="0"/>
    <p:restoredTop sz="95584" autoAdjust="0"/>
  </p:normalViewPr>
  <p:slideViewPr>
    <p:cSldViewPr snapToObjects="1">
      <p:cViewPr varScale="1">
        <p:scale>
          <a:sx n="80" d="100"/>
          <a:sy n="80" d="100"/>
        </p:scale>
        <p:origin x="920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4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2984" y="-96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8D04B-11A8-4BB9-B80B-4BF0DE14474A}" type="datetime1">
              <a:rPr kumimoji="1" lang="zh-TW" altLang="en-US" smtClean="0"/>
              <a:t>2022/10/7</a:t>
            </a:fld>
            <a:endParaRPr kumimoji="1"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0F5CB-09BF-3A46-B86F-7BAC8FCC3A6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5236348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AF8FA-FC8E-4D15-92E5-B6F2CBF5D591}" type="datetime1">
              <a:rPr kumimoji="1" lang="zh-TW" altLang="en-US" smtClean="0"/>
              <a:t>2022/10/7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E9806-5343-5E43-B770-6AE885139148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485237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740730" y="2376158"/>
            <a:ext cx="4810463" cy="516131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chemeClr val="tx1"/>
                </a:solidFill>
                <a:latin typeface="Noto Sans CJK TC Bold" panose="020B0500000000000000" pitchFamily="34" charset="-128"/>
                <a:ea typeface="Noto Sans CJK TC Bold" panose="020B0500000000000000" pitchFamily="34" charset="-128"/>
                <a:cs typeface="Noto Sans CJK TC Bold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0" hasCustomPrompt="1"/>
          </p:nvPr>
        </p:nvSpPr>
        <p:spPr>
          <a:xfrm>
            <a:off x="5242616" y="2924756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42616" y="4441509"/>
            <a:ext cx="3308574" cy="240695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1" i="0">
                <a:solidFill>
                  <a:srgbClr val="0096A5"/>
                </a:solidFill>
                <a:latin typeface="Roboto" pitchFamily="2" charset="0"/>
                <a:ea typeface="微軟正黑體"/>
                <a:cs typeface="Roboto" pitchFamily="2" charset="0"/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kumimoji="1" lang="zh-TW" altLang="en-US" dirty="0"/>
              <a:t>日期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內容版面配置區 9">
            <a:extLst>
              <a:ext uri="{FF2B5EF4-FFF2-40B4-BE49-F238E27FC236}">
                <a16:creationId xmlns:a16="http://schemas.microsoft.com/office/drawing/2014/main" id="{03D93D48-6F83-694D-A1BD-829CE68FCC3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42616" y="3737044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主辦單位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B805D49D-5325-3E4D-9914-D1B9BA57FD5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242616" y="3933285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執行單位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04187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F484CB5-FD3A-3B4A-AD77-755B670B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7DBE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47E91578-DED4-C14F-8748-66F3F1E13A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F50091DC-D331-784D-99C9-6F4C2285CF0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18417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4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2">
            <a:extLst>
              <a:ext uri="{FF2B5EF4-FFF2-40B4-BE49-F238E27FC236}">
                <a16:creationId xmlns:a16="http://schemas.microsoft.com/office/drawing/2014/main" id="{F01F5790-D845-364E-AF76-D80265F33159}"/>
              </a:ext>
            </a:extLst>
          </p:cNvPr>
          <p:cNvSpPr txBox="1">
            <a:spLocks/>
          </p:cNvSpPr>
          <p:nvPr userDrawn="1"/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zh-TW"/>
            </a:defPPr>
            <a:lvl1pPr marL="0" algn="r" defTabSz="914353" rtl="0" eaLnBrk="1" latinLnBrk="0" hangingPunct="1">
              <a:defRPr sz="1000" b="0" i="0" kern="1200">
                <a:solidFill>
                  <a:schemeClr val="tx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50B0A-96CD-2744-AC17-3961C3E9B068}" type="slidenum">
              <a:rPr kumimoji="1" lang="zh-TW" altLang="en-US" sz="120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kumimoji="1" lang="zh-TW" altLang="en-US" sz="12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761334DC-57CA-F744-A0F1-D8AE6412C4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14" name="內容版面配置區 9">
            <a:extLst>
              <a:ext uri="{FF2B5EF4-FFF2-40B4-BE49-F238E27FC236}">
                <a16:creationId xmlns:a16="http://schemas.microsoft.com/office/drawing/2014/main" id="{8C6326B1-F186-454B-9313-86D33A7414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4F39F686-BA31-2D4C-812D-F6A0D35D1E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007DBE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555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798EB73B-D2E4-9748-A0F7-5DB2610F68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3EB216B5-3517-2446-A638-DF2E8963706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F17A41B9-0606-C341-87A5-1336BAE9D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BEC3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29080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0077A540-C3B2-1E43-9A60-9031A376B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EB4646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9FF17405-8F01-F94A-8001-1D6F682E3D0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BF57377B-C3A7-F04E-B4AF-0270B628A1C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428268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6BF04FED-4A42-D145-92C5-794A5182D5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FAC300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2A3455C9-D5C5-EB40-ACB8-FF6A7A3EE63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1CEECE69-58AC-4F45-B925-B23E85F00CA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56774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F484CB5-FD3A-3B4A-AD77-755B670B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7DBE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47E91578-DED4-C14F-8748-66F3F1E13A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F50091DC-D331-784D-99C9-6F4C2285CF0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285601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798EB73B-D2E4-9748-A0F7-5DB2610F68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3EB216B5-3517-2446-A638-DF2E8963706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DEBFBE64-8D36-9F4E-8540-D8489AB9C0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BEC3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54080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0077A540-C3B2-1E43-9A60-9031A376B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EB4646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9FF17405-8F01-F94A-8001-1D6F682E3D0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BF57377B-C3A7-F04E-B4AF-0270B628A1C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19476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6BF04FED-4A42-D145-92C5-794A5182D5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6468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FAC300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2A3455C9-D5C5-EB40-ACB8-FF6A7A3EE63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1CEECE69-58AC-4F45-B925-B23E85F00CA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69444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F484CB5-FD3A-3B4A-AD77-755B670B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7DBE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47E91578-DED4-C14F-8748-66F3F1E13A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F50091DC-D331-784D-99C9-6F4C2285CF0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61198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_灰白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740730" y="2376158"/>
            <a:ext cx="4810463" cy="516131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Bold" panose="020B0500000000000000" pitchFamily="34" charset="-128"/>
                <a:ea typeface="Noto Sans CJK TC Bold" panose="020B0500000000000000" pitchFamily="34" charset="-128"/>
                <a:cs typeface="Noto Sans CJK TC Bold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0" hasCustomPrompt="1"/>
          </p:nvPr>
        </p:nvSpPr>
        <p:spPr>
          <a:xfrm>
            <a:off x="5242616" y="2924756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42616" y="4441509"/>
            <a:ext cx="3308574" cy="240695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1" i="0">
                <a:solidFill>
                  <a:schemeClr val="bg1">
                    <a:lumMod val="50000"/>
                    <a:lumOff val="50000"/>
                  </a:schemeClr>
                </a:solidFill>
                <a:latin typeface="Roboto" pitchFamily="2" charset="0"/>
                <a:ea typeface="微軟正黑體"/>
                <a:cs typeface="Roboto" pitchFamily="2" charset="0"/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kumimoji="1" lang="zh-TW" altLang="en-US" dirty="0"/>
              <a:t>日期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內容版面配置區 9">
            <a:extLst>
              <a:ext uri="{FF2B5EF4-FFF2-40B4-BE49-F238E27FC236}">
                <a16:creationId xmlns:a16="http://schemas.microsoft.com/office/drawing/2014/main" id="{03D93D48-6F83-694D-A1BD-829CE68FCC3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42616" y="3737044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主辦單位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B805D49D-5325-3E4D-9914-D1B9BA57FD5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242616" y="3933285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執行單位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63961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E71D6F-7D88-4B46-A29A-4E7D07F00A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4679" y="2773322"/>
            <a:ext cx="4416512" cy="516131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chemeClr val="tx1"/>
                </a:solidFill>
                <a:latin typeface="Noto Sans CJK TC Bold" panose="020B0500000000000000" pitchFamily="34" charset="-128"/>
                <a:ea typeface="Noto Sans CJK TC Bold" panose="020B0500000000000000" pitchFamily="34" charset="-128"/>
                <a:cs typeface="Noto Sans CJK TC Bold" panose="020B0500000000000000" pitchFamily="34" charset="-128"/>
              </a:defRPr>
            </a:lvl1pPr>
          </a:lstStyle>
          <a:p>
            <a:r>
              <a:rPr kumimoji="1" lang="zh-Hant" altLang="en-US" dirty="0"/>
              <a:t>簡報結尾詞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3" name="內容版面配置區 9">
            <a:extLst>
              <a:ext uri="{FF2B5EF4-FFF2-40B4-BE49-F238E27FC236}">
                <a16:creationId xmlns:a16="http://schemas.microsoft.com/office/drawing/2014/main" id="{7F3D51D2-01A2-E74B-BD00-D7D8831AF51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134679" y="3432243"/>
            <a:ext cx="4416512" cy="1447669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2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聯繫資訊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996633" y="2003889"/>
            <a:ext cx="4523699" cy="1159799"/>
          </a:xfrm>
          <a:prstGeom prst="rect">
            <a:avLst/>
          </a:prstGeom>
        </p:spPr>
        <p:txBody>
          <a:bodyPr lIns="68569" tIns="68569" rIns="68569" bIns="68569" anchor="b" anchorCtr="0"/>
          <a:lstStyle>
            <a:lvl1pPr lvl="0">
              <a:spcBef>
                <a:spcPts val="0"/>
              </a:spcBef>
              <a:buSzPct val="100000"/>
              <a:defRPr sz="2700"/>
            </a:lvl1pPr>
            <a:lvl2pPr lvl="1">
              <a:spcBef>
                <a:spcPts val="0"/>
              </a:spcBef>
              <a:buSzPct val="100000"/>
              <a:defRPr sz="2700"/>
            </a:lvl2pPr>
            <a:lvl3pPr lvl="2">
              <a:spcBef>
                <a:spcPts val="0"/>
              </a:spcBef>
              <a:buSzPct val="100000"/>
              <a:defRPr sz="2700"/>
            </a:lvl3pPr>
            <a:lvl4pPr lvl="3">
              <a:spcBef>
                <a:spcPts val="0"/>
              </a:spcBef>
              <a:buSzPct val="100000"/>
              <a:defRPr sz="2700"/>
            </a:lvl4pPr>
            <a:lvl5pPr lvl="4">
              <a:spcBef>
                <a:spcPts val="0"/>
              </a:spcBef>
              <a:buSzPct val="100000"/>
              <a:defRPr sz="2700"/>
            </a:lvl5pPr>
            <a:lvl6pPr lvl="5">
              <a:spcBef>
                <a:spcPts val="0"/>
              </a:spcBef>
              <a:buSzPct val="100000"/>
              <a:defRPr sz="2700"/>
            </a:lvl6pPr>
            <a:lvl7pPr lvl="6">
              <a:spcBef>
                <a:spcPts val="0"/>
              </a:spcBef>
              <a:buSzPct val="100000"/>
              <a:defRPr sz="2700"/>
            </a:lvl7pPr>
            <a:lvl8pPr lvl="7">
              <a:spcBef>
                <a:spcPts val="0"/>
              </a:spcBef>
              <a:buSzPct val="100000"/>
              <a:defRPr sz="2700"/>
            </a:lvl8pPr>
            <a:lvl9pPr lvl="8">
              <a:spcBef>
                <a:spcPts val="0"/>
              </a:spcBef>
              <a:buSzPct val="100000"/>
              <a:defRPr sz="27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5976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>
          <a:xfrm>
            <a:off x="141517" y="4767346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zh-TW" altLang="en-US">
                <a:solidFill>
                  <a:prstClr val="black">
                    <a:tint val="75000"/>
                  </a:prstClr>
                </a:solidFill>
              </a:rPr>
              <a:t>商業簡報網 </a:t>
            </a:r>
            <a:r>
              <a:rPr lang="en-US" altLang="zh-TW">
                <a:solidFill>
                  <a:prstClr val="black">
                    <a:tint val="75000"/>
                  </a:prstClr>
                </a:solidFill>
              </a:rPr>
              <a:t>X Matter Lab</a:t>
            </a: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68095-C8B2-4A76-90AA-E601358CCBC3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20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>
            <a:spLocks noGrp="1"/>
          </p:cNvSpPr>
          <p:nvPr>
            <p:ph type="pic" sz="quarter" idx="11"/>
          </p:nvPr>
        </p:nvSpPr>
        <p:spPr>
          <a:xfrm>
            <a:off x="987880" y="1706542"/>
            <a:ext cx="3287486" cy="1975757"/>
          </a:xfrm>
          <a:custGeom>
            <a:avLst/>
            <a:gdLst>
              <a:gd name="connsiteX0" fmla="*/ 0 w 4383315"/>
              <a:gd name="connsiteY0" fmla="*/ 0 h 2634343"/>
              <a:gd name="connsiteX1" fmla="*/ 4383315 w 4383315"/>
              <a:gd name="connsiteY1" fmla="*/ 0 h 2634343"/>
              <a:gd name="connsiteX2" fmla="*/ 4383315 w 4383315"/>
              <a:gd name="connsiteY2" fmla="*/ 2634343 h 2634343"/>
              <a:gd name="connsiteX3" fmla="*/ 0 w 4383315"/>
              <a:gd name="connsiteY3" fmla="*/ 2634343 h 263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3315" h="2634343">
                <a:moveTo>
                  <a:pt x="0" y="0"/>
                </a:moveTo>
                <a:lnTo>
                  <a:pt x="4383315" y="0"/>
                </a:lnTo>
                <a:lnTo>
                  <a:pt x="4383315" y="2634343"/>
                </a:lnTo>
                <a:lnTo>
                  <a:pt x="0" y="2634343"/>
                </a:lnTo>
                <a:close/>
              </a:path>
            </a:pathLst>
          </a:custGeom>
        </p:spPr>
        <p:txBody>
          <a:bodyPr wrap="square" lIns="68580" tIns="34290" rIns="68580" bIns="34290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450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錄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內容版面配置區 9">
            <a:extLst>
              <a:ext uri="{FF2B5EF4-FFF2-40B4-BE49-F238E27FC236}">
                <a16:creationId xmlns:a16="http://schemas.microsoft.com/office/drawing/2014/main" id="{F5829722-092E-984E-A6FB-13E6054A97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21375" y="2211383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1" name="內容版面配置區 9">
            <a:extLst>
              <a:ext uri="{FF2B5EF4-FFF2-40B4-BE49-F238E27FC236}">
                <a16:creationId xmlns:a16="http://schemas.microsoft.com/office/drawing/2014/main" id="{79FBF25D-517C-F640-B1FB-6EFB141DFA7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21375" y="2572763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2" name="內容版面配置區 9">
            <a:extLst>
              <a:ext uri="{FF2B5EF4-FFF2-40B4-BE49-F238E27FC236}">
                <a16:creationId xmlns:a16="http://schemas.microsoft.com/office/drawing/2014/main" id="{8964EECF-90A3-1B4A-849F-F6FE64E7A7F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221375" y="2934142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57C5A53D-9A3C-154C-97AD-4CA565DF8A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481" y="628770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0" name="內容版面配置區 9">
            <a:extLst>
              <a:ext uri="{FF2B5EF4-FFF2-40B4-BE49-F238E27FC236}">
                <a16:creationId xmlns:a16="http://schemas.microsoft.com/office/drawing/2014/main" id="{7DE17166-9B6F-0B4C-AA22-1C0360E3F98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220481" y="913266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7" name="內容版面配置區 9">
            <a:extLst>
              <a:ext uri="{FF2B5EF4-FFF2-40B4-BE49-F238E27FC236}">
                <a16:creationId xmlns:a16="http://schemas.microsoft.com/office/drawing/2014/main" id="{64BACFC8-FDD3-5844-995A-507E58DD947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221375" y="3295521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26838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BEC3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798EB73B-D2E4-9748-A0F7-5DB2610F68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3EB216B5-3517-2446-A638-DF2E8963706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8355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1_0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chemeClr val="bg1">
                    <a:lumMod val="50000"/>
                    <a:lumOff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04AED404-1313-8940-BA8E-E5FB03B93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5CB89995-7C58-1445-908C-9BB70E82351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7759B2C-F58B-554F-B875-CA7A4EDF3D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00BEC3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0077A540-C3B2-1E43-9A60-9031A376B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EB4646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9FF17405-8F01-F94A-8001-1D6F682E3D0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BF57377B-C3A7-F04E-B4AF-0270B628A1C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22008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2_0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2">
            <a:extLst>
              <a:ext uri="{FF2B5EF4-FFF2-40B4-BE49-F238E27FC236}">
                <a16:creationId xmlns:a16="http://schemas.microsoft.com/office/drawing/2014/main" id="{A0231A4B-6C31-F748-B8C9-DEC7A08DC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chemeClr val="bg1">
                    <a:lumMod val="50000"/>
                    <a:lumOff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CF9AFDC3-95ED-024F-9D82-33BBBBC898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14" name="內容版面配置區 9">
            <a:extLst>
              <a:ext uri="{FF2B5EF4-FFF2-40B4-BE49-F238E27FC236}">
                <a16:creationId xmlns:a16="http://schemas.microsoft.com/office/drawing/2014/main" id="{1C5BE907-FE40-9D4D-B395-8B8DE2BEF0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53BC34A8-D038-CC4E-B35E-B9007E61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EB4646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8831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6BF04FED-4A42-D145-92C5-794A5182D5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FAC300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2A3455C9-D5C5-EB40-ACB8-FF6A7A3EE63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1CEECE69-58AC-4F45-B925-B23E85F00CA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34417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3_07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2">
            <a:extLst>
              <a:ext uri="{FF2B5EF4-FFF2-40B4-BE49-F238E27FC236}">
                <a16:creationId xmlns:a16="http://schemas.microsoft.com/office/drawing/2014/main" id="{F01F5790-D845-364E-AF76-D80265F33159}"/>
              </a:ext>
            </a:extLst>
          </p:cNvPr>
          <p:cNvSpPr txBox="1">
            <a:spLocks/>
          </p:cNvSpPr>
          <p:nvPr userDrawn="1"/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zh-TW"/>
            </a:defPPr>
            <a:lvl1pPr marL="0" algn="r" defTabSz="914353" rtl="0" eaLnBrk="1" latinLnBrk="0" hangingPunct="1">
              <a:defRPr sz="1000" b="0" i="0" kern="1200">
                <a:solidFill>
                  <a:schemeClr val="tx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50B0A-96CD-2744-AC17-3961C3E9B068}" type="slidenum">
              <a:rPr kumimoji="1" lang="zh-TW" altLang="en-US" sz="120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kumimoji="1" lang="zh-TW" altLang="en-US" sz="12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761334DC-57CA-F744-A0F1-D8AE6412C4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14" name="內容版面配置區 9">
            <a:extLst>
              <a:ext uri="{FF2B5EF4-FFF2-40B4-BE49-F238E27FC236}">
                <a16:creationId xmlns:a16="http://schemas.microsoft.com/office/drawing/2014/main" id="{8C6326B1-F186-454B-9313-86D33A7414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8280E080-F046-F14C-927C-10576E423F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FAC300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2638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635288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1E39876-2210-184C-9E94-0A4E3EB2427A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9333"/>
            <a:ext cx="1262270" cy="4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95" r:id="rId2"/>
    <p:sldLayoutId id="2147483677" r:id="rId3"/>
    <p:sldLayoutId id="2147483689" r:id="rId4"/>
    <p:sldLayoutId id="2147483674" r:id="rId5"/>
    <p:sldLayoutId id="2147483681" r:id="rId6"/>
    <p:sldLayoutId id="2147483685" r:id="rId7"/>
    <p:sldLayoutId id="2147483684" r:id="rId8"/>
    <p:sldLayoutId id="2147483687" r:id="rId9"/>
    <p:sldLayoutId id="2147483686" r:id="rId10"/>
    <p:sldLayoutId id="2147483690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676" r:id="rId20"/>
    <p:sldLayoutId id="2147483704" r:id="rId21"/>
    <p:sldLayoutId id="2147483705" r:id="rId22"/>
    <p:sldLayoutId id="2147483706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33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5" indent="-342875" algn="l" defTabSz="91433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29" algn="l" defTabSz="91433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5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2" algn="l" defTabSz="91433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6" indent="-228582" algn="l" defTabSz="91433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1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9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artupterrace.tw/" TargetMode="Externa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4234" y="1181686"/>
            <a:ext cx="8086959" cy="1710603"/>
          </a:xfrm>
        </p:spPr>
        <p:txBody>
          <a:bodyPr/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經濟部中小企業處國際創業聚落鏈結計畫</a:t>
            </a:r>
            <a:b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400" dirty="0">
                <a:latin typeface="新細明體"/>
                <a:ea typeface="新細明體"/>
                <a:sym typeface="Wingdings" panose="05000000000000000000" pitchFamily="2" charset="2"/>
              </a:rPr>
              <a:t>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國際加速器</a:t>
            </a:r>
            <a:b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○○○○○○○○○○○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計畫名稱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提案簡報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TW" altLang="en-US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簡報日期：</a:t>
            </a:r>
            <a:r>
              <a:rPr lang="en-US" altLang="zh-TW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111</a:t>
            </a:r>
            <a:r>
              <a:rPr lang="zh-TW" altLang="en-US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年○○月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提案單位：○○○○○○○○○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3"/>
          </p:nvPr>
        </p:nvSpPr>
        <p:spPr>
          <a:xfrm>
            <a:off x="5242616" y="4031515"/>
            <a:ext cx="3308574" cy="268427"/>
          </a:xfrm>
        </p:spPr>
        <p:txBody>
          <a:bodyPr/>
          <a:lstStyle/>
          <a:p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報告人：○○○○○○</a:t>
            </a:r>
          </a:p>
          <a:p>
            <a:endPara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494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11560" y="1131590"/>
            <a:ext cx="7869688" cy="893833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2.</a:t>
            </a:r>
            <a:r>
              <a:rPr sz="1800" spc="-1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差旅費</a:t>
            </a:r>
          </a:p>
          <a:p>
            <a:pPr marL="444500" indent="-228600">
              <a:lnSpc>
                <a:spcPct val="100000"/>
              </a:lnSpc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(3)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國外旅費：可編列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交通費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與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膳宿雜費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；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其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中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膳宿雜費須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依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據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「中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央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政府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各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機關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派赴國外各地區出差人員生活費日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支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數額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表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」編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列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10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5E0BEB3A-AF57-8340-A24C-51C1D48D721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3528" y="2200677"/>
          <a:ext cx="8568952" cy="2208486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221397">
                  <a:extLst>
                    <a:ext uri="{9D8B030D-6E8A-4147-A177-3AD203B41FA5}">
                      <a16:colId xmlns:a16="http://schemas.microsoft.com/office/drawing/2014/main" val="3098657357"/>
                    </a:ext>
                  </a:extLst>
                </a:gridCol>
                <a:gridCol w="1469511">
                  <a:extLst>
                    <a:ext uri="{9D8B030D-6E8A-4147-A177-3AD203B41FA5}">
                      <a16:colId xmlns:a16="http://schemas.microsoft.com/office/drawing/2014/main" val="996390262"/>
                    </a:ext>
                  </a:extLst>
                </a:gridCol>
                <a:gridCol w="1917604">
                  <a:extLst>
                    <a:ext uri="{9D8B030D-6E8A-4147-A177-3AD203B41FA5}">
                      <a16:colId xmlns:a16="http://schemas.microsoft.com/office/drawing/2014/main" val="3462432435"/>
                    </a:ext>
                  </a:extLst>
                </a:gridCol>
                <a:gridCol w="1021418">
                  <a:extLst>
                    <a:ext uri="{9D8B030D-6E8A-4147-A177-3AD203B41FA5}">
                      <a16:colId xmlns:a16="http://schemas.microsoft.com/office/drawing/2014/main" val="2995272771"/>
                    </a:ext>
                  </a:extLst>
                </a:gridCol>
                <a:gridCol w="1469511">
                  <a:extLst>
                    <a:ext uri="{9D8B030D-6E8A-4147-A177-3AD203B41FA5}">
                      <a16:colId xmlns:a16="http://schemas.microsoft.com/office/drawing/2014/main" val="3731432278"/>
                    </a:ext>
                  </a:extLst>
                </a:gridCol>
                <a:gridCol w="1469511">
                  <a:extLst>
                    <a:ext uri="{9D8B030D-6E8A-4147-A177-3AD203B41FA5}">
                      <a16:colId xmlns:a16="http://schemas.microsoft.com/office/drawing/2014/main" val="969539569"/>
                    </a:ext>
                  </a:extLst>
                </a:gridCol>
              </a:tblGrid>
              <a:tr h="3154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交通費</a:t>
                      </a:r>
                      <a:endParaRPr lang="en-US" altLang="zh-TW" sz="1600" b="1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機票</a:t>
                      </a:r>
                      <a:r>
                        <a:rPr lang="en-US" altLang="zh-TW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地區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預估費用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人數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小計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是否有廠商隨行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43274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中國大陸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上海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15,000 /2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90,000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245333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英國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倫敦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30,000 /1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60,000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26162356"/>
                  </a:ext>
                </a:extLst>
              </a:tr>
              <a:tr h="3154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膳宿雜費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地區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預估費用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人數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小計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是否有廠商隨行</a:t>
                      </a:r>
                      <a:endParaRPr lang="zh-TW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02640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中國大陸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上海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267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美元*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4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天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/2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192,240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201432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英國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倫敦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338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美元*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10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天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/1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202,800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97450623"/>
                  </a:ext>
                </a:extLst>
              </a:tr>
              <a:tr h="31549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合計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545,040</a:t>
                      </a:r>
                    </a:p>
                  </a:txBody>
                  <a:tcPr marL="1989" marR="1989" marT="1989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　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extLst>
                  <a:ext uri="{0D108BD9-81ED-4DB2-BD59-A6C34878D82A}">
                    <a16:rowId xmlns:a16="http://schemas.microsoft.com/office/drawing/2014/main" val="3494742218"/>
                  </a:ext>
                </a:extLst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7322820" y="19236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2" name="文字方塊 1"/>
          <p:cNvSpPr txBox="1"/>
          <p:nvPr/>
        </p:nvSpPr>
        <p:spPr>
          <a:xfrm>
            <a:off x="1559305" y="4443958"/>
            <a:ext cx="2940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美金、新台幣匯率以</a:t>
            </a:r>
            <a:r>
              <a:rPr lang="en-US" altLang="zh-TW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計算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2CB4B6C-FC52-4B3C-8F6B-70B3E4214B9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12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內容版面配置區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object 6"/>
          <p:cNvSpPr txBox="1"/>
          <p:nvPr/>
        </p:nvSpPr>
        <p:spPr>
          <a:xfrm>
            <a:off x="741492" y="1131590"/>
            <a:ext cx="7939060" cy="893833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2.</a:t>
            </a:r>
            <a:r>
              <a:rPr sz="1800" spc="-1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差旅費</a:t>
            </a:r>
          </a:p>
          <a:p>
            <a:pPr marL="444500" indent="-228600">
              <a:lnSpc>
                <a:spcPct val="100000"/>
              </a:lnSpc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(3)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國外旅費：如因業務</a:t>
            </a:r>
            <a:r>
              <a:rPr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要以</a:t>
            </a:r>
            <a:r>
              <a:rPr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政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府</a:t>
            </a:r>
            <a:r>
              <a:rPr sz="1600" spc="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補</a:t>
            </a:r>
            <a:r>
              <a:rPr sz="1600" spc="-1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捐</a:t>
            </a:r>
            <a:r>
              <a:rPr sz="1600" spc="-1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助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款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編列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國經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者，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於計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中先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規劃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並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敘明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出國計畫名稱、地點、人次及目的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並納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入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年度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畫且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經核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定後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始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可報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支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5576" y="3852842"/>
            <a:ext cx="7743190" cy="10951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註</a:t>
            </a:r>
            <a:r>
              <a:rPr 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</a:t>
            </a:r>
            <a:r>
              <a:rPr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請述明出國類別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分為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訪問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考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察」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「會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議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」或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其他</a:t>
            </a:r>
            <a:r>
              <a:rPr sz="14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、出國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任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務概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述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及效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益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、前往</a:t>
            </a:r>
          </a:p>
          <a:p>
            <a:pPr marL="338455">
              <a:lnSpc>
                <a:spcPts val="1670"/>
              </a:lnSpc>
              <a:spcBef>
                <a:spcPts val="30"/>
              </a:spcBef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國家及地區、派遣人次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出國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日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期、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國天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數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及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經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等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內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容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返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後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三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個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月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內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檢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送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報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告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endParaRPr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38455">
              <a:lnSpc>
                <a:spcPts val="1670"/>
              </a:lnSpc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無出國計畫者不需列出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此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表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338455" marR="114935" indent="-326390">
              <a:lnSpc>
                <a:spcPct val="100000"/>
              </a:lnSpc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註</a:t>
            </a:r>
            <a:r>
              <a:rPr 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2</a:t>
            </a:r>
            <a:r>
              <a:rPr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國外旅費經核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定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後，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不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得提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高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原核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定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補助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經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且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應小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於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等於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原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核定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比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例，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且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單一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國計畫經費來自政府補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捐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助以不超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過</a:t>
            </a:r>
            <a:r>
              <a:rPr sz="1400" spc="3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50%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為原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則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11</a:t>
            </a:fld>
            <a:endParaRPr kumimoji="1" lang="zh-TW" altLang="en-US"/>
          </a:p>
        </p:txBody>
      </p:sp>
      <p:sp>
        <p:nvSpPr>
          <p:cNvPr id="15" name="標題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13" name="object 7"/>
          <p:cNvGraphicFramePr>
            <a:graphicFrameLocks noGrp="1"/>
          </p:cNvGraphicFramePr>
          <p:nvPr>
            <p:extLst/>
          </p:nvPr>
        </p:nvGraphicFramePr>
        <p:xfrm>
          <a:off x="648000" y="2283718"/>
          <a:ext cx="7956448" cy="144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9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7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6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5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10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98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7905">
                <a:tc rowSpan="2"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</a:t>
                      </a:r>
                    </a:p>
                    <a:p>
                      <a:pPr marL="20129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spc="-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2857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出國計畫 名稱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635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出國任務概述及效益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7800" marR="80645" indent="-762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前往國家 及地區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90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派遣人次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68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出國日期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68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0096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出國天數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68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經費</a:t>
                      </a:r>
                      <a:endParaRPr sz="12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282575" marR="41910" indent="-2286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是否有廠商 隨行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94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r>
                        <a:rPr sz="1200" spc="-8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sz="1200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970" marB="0" anchor="ctr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來源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7145" marB="0"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215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會議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參加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Clash Pitch</a:t>
                      </a: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競賽，協助新創團隊拓展國際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…</a:t>
                      </a:r>
                      <a:r>
                        <a:rPr lang="en-US" altLang="zh-TW" sz="1400" baseline="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 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中國大陸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/</a:t>
                      </a: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上海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5/1-5/4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141,120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75590" marR="36195" indent="-22860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政府補助款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588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32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zh-TW" altLang="en-US" sz="1200" dirty="0">
                          <a:solidFill>
                            <a:srgbClr val="0070C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sz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</a:t>
                      </a:r>
                    </a:p>
                    <a:p>
                      <a:pPr marL="28321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200" dirty="0">
                          <a:solidFill>
                            <a:srgbClr val="0070C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sz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90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709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141,120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自籌款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文字方塊 16"/>
          <p:cNvSpPr txBox="1"/>
          <p:nvPr/>
        </p:nvSpPr>
        <p:spPr>
          <a:xfrm>
            <a:off x="7034788" y="200671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BC2EAF4-89D4-4F59-87BD-FD8150DB46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094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內容版面配置區 1"/>
          <p:cNvGraphicFramePr>
            <a:graphicFrameLocks noGrp="1"/>
          </p:cNvGraphicFramePr>
          <p:nvPr>
            <p:ph sz="quarter" idx="10"/>
            <p:extLst/>
          </p:nvPr>
        </p:nvGraphicFramePr>
        <p:xfrm>
          <a:off x="267504" y="2715766"/>
          <a:ext cx="8688080" cy="8972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4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3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1700">
                  <a:extLst>
                    <a:ext uri="{9D8B030D-6E8A-4147-A177-3AD203B41FA5}">
                      <a16:colId xmlns:a16="http://schemas.microsoft.com/office/drawing/2014/main" val="3649014288"/>
                    </a:ext>
                  </a:extLst>
                </a:gridCol>
                <a:gridCol w="494520">
                  <a:extLst>
                    <a:ext uri="{9D8B030D-6E8A-4147-A177-3AD203B41FA5}">
                      <a16:colId xmlns:a16="http://schemas.microsoft.com/office/drawing/2014/main" val="2152207154"/>
                    </a:ext>
                  </a:extLst>
                </a:gridCol>
                <a:gridCol w="8736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52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02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0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6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設備名稱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7620" algn="ctr">
                        <a:lnSpc>
                          <a:spcPct val="111100"/>
                        </a:lnSpc>
                        <a:spcBef>
                          <a:spcPts val="570"/>
                        </a:spcBef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財產編號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7620" algn="ctr">
                        <a:lnSpc>
                          <a:spcPct val="111100"/>
                        </a:lnSpc>
                        <a:spcBef>
                          <a:spcPts val="570"/>
                        </a:spcBef>
                      </a:pP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單套購置</a:t>
                      </a:r>
                      <a:br>
                        <a:rPr 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金額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45720" indent="-114300" algn="ctr">
                        <a:lnSpc>
                          <a:spcPts val="1200"/>
                        </a:lnSpc>
                        <a:spcBef>
                          <a:spcPts val="30"/>
                        </a:spcBef>
                      </a:pP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購入</a:t>
                      </a: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日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期</a:t>
                      </a:r>
                      <a:b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sz="1200" b="1" spc="-6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(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年</a:t>
                      </a:r>
                      <a:r>
                        <a:rPr sz="1200" b="1" spc="-125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/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</a:t>
                      </a:r>
                      <a:r>
                        <a:rPr sz="1200" b="1" spc="-6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)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單套帳面</a:t>
                      </a:r>
                      <a:b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價值</a:t>
                      </a:r>
                      <a: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  <a:endParaRPr lang="zh-TW" altLang="en-US" dirty="0"/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套數</a:t>
                      </a: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B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8191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剩餘使用</a:t>
                      </a:r>
                      <a:b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</a:b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年限</a:t>
                      </a:r>
                      <a: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</a:t>
                      </a:r>
                      <a:endParaRPr lang="zh-TW" altLang="en-US"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月使用費</a:t>
                      </a:r>
                      <a:b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xB</a:t>
                      </a:r>
                      <a:r>
                        <a:rPr lang="en-US" altLang="zh-TW" sz="1200" b="1" spc="-5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/(C</a:t>
                      </a:r>
                      <a:r>
                        <a:rPr lang="zh-TW" altLang="en-US" sz="1200" b="1" spc="-5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*</a:t>
                      </a:r>
                      <a:r>
                        <a:rPr lang="en-US" altLang="zh-TW" sz="1200" b="1" spc="-5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12)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投入</a:t>
                      </a:r>
                      <a:endParaRPr lang="en-US" altLang="zh-TW"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月數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使用費用</a:t>
                      </a:r>
                      <a:b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估算</a:t>
                      </a:r>
                      <a:endParaRPr lang="en-US" altLang="zh-TW"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02">
                <a:tc gridSpan="10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40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一、已有設備</a:t>
                      </a: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9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4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1.</a:t>
                      </a:r>
                      <a:r>
                        <a:rPr lang="en-US" sz="14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Orcad capture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FA17005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80,000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108.10.01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40,000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2.5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12</a:t>
                      </a:r>
                      <a:endParaRPr lang="zh-TW" altLang="en-US"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48,000</a:t>
                      </a:r>
                      <a:endParaRPr lang="zh-TW" altLang="en-US"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646450" y="1275606"/>
            <a:ext cx="2485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3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消耗性器材及原材料費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37322" y="2427734"/>
            <a:ext cx="1342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4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設備使用費</a:t>
            </a:r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12</a:t>
            </a:fld>
            <a:endParaRPr kumimoji="1" lang="zh-TW" altLang="en-US"/>
          </a:p>
        </p:txBody>
      </p:sp>
      <p:sp>
        <p:nvSpPr>
          <p:cNvPr id="16" name="標題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7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11" name="object 6"/>
          <p:cNvGraphicFramePr>
            <a:graphicFrameLocks noGrp="1"/>
          </p:cNvGraphicFramePr>
          <p:nvPr>
            <p:extLst/>
          </p:nvPr>
        </p:nvGraphicFramePr>
        <p:xfrm>
          <a:off x="251520" y="1563638"/>
          <a:ext cx="8398135" cy="8210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8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0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8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項目</a:t>
                      </a:r>
                      <a:endParaRPr sz="16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單位</a:t>
                      </a:r>
                      <a:endParaRPr sz="16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預估需求數量</a:t>
                      </a:r>
                      <a:endParaRPr sz="16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預估單價</a:t>
                      </a:r>
                      <a:endParaRPr sz="16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全程費用概算</a:t>
                      </a:r>
                      <a:endParaRPr sz="16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MCU</a:t>
                      </a:r>
                      <a:r>
                        <a:rPr lang="zh-TW" altLang="en-US" sz="1400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晶片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個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800,000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85">
                <a:tc gridSpan="4">
                  <a:txBody>
                    <a:bodyPr/>
                    <a:lstStyle/>
                    <a:p>
                      <a:pPr marL="280670" algn="ctr">
                        <a:lnSpc>
                          <a:spcPct val="100000"/>
                        </a:lnSpc>
                        <a:spcBef>
                          <a:spcPts val="180"/>
                        </a:spcBef>
                        <a:tabLst>
                          <a:tab pos="574040" algn="l"/>
                        </a:tabLst>
                      </a:pPr>
                      <a:r>
                        <a:rPr sz="140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合	計</a:t>
                      </a: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800,000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251520" y="3723878"/>
          <a:ext cx="8584134" cy="852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7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1627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設備名稱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7620" algn="ctr">
                        <a:lnSpc>
                          <a:spcPct val="111100"/>
                        </a:lnSpc>
                        <a:spcBef>
                          <a:spcPts val="570"/>
                        </a:spcBef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財產編號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單套</a:t>
                      </a: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購置</a:t>
                      </a:r>
                      <a:b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金額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套數</a:t>
                      </a: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B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月使用費</a:t>
                      </a:r>
                      <a:r>
                        <a:rPr lang="en-US" altLang="zh-TW" sz="1200" b="1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  <a:r>
                        <a:rPr lang="en-US" altLang="zh-TW" sz="1200" b="1" spc="-5" dirty="0" err="1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xB</a:t>
                      </a:r>
                      <a:r>
                        <a:rPr lang="en-US" altLang="zh-TW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/60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投入</a:t>
                      </a:r>
                      <a:endParaRPr lang="en-US" altLang="zh-TW"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月數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使用費用估算</a:t>
                      </a:r>
                      <a:endParaRPr lang="en-US" altLang="zh-TW" sz="12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212">
                <a:tc gridSpan="7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lang="zh-TW" altLang="en-US" sz="140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二、計畫新增設備</a:t>
                      </a: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434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4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1.</a:t>
                      </a:r>
                      <a:r>
                        <a:rPr lang="zh-TW" altLang="en-US" sz="14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恆溫恆濕試驗機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-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360,000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12,000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</a:t>
                      </a:r>
                      <a:endParaRPr lang="zh-TW" altLang="en-US"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120,000</a:t>
                      </a:r>
                      <a:endParaRPr lang="zh-TW" altLang="en-US" sz="14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7178804" y="127560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7178804" y="242773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6" name="文字版面配置區 5">
            <a:extLst>
              <a:ext uri="{FF2B5EF4-FFF2-40B4-BE49-F238E27FC236}">
                <a16:creationId xmlns:a16="http://schemas.microsoft.com/office/drawing/2014/main" id="{A503691B-810C-4370-AA37-39B6079D84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91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59026" y="1263918"/>
            <a:ext cx="1342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5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設備維護費</a:t>
            </a:r>
          </a:p>
        </p:txBody>
      </p:sp>
      <p:graphicFrame>
        <p:nvGraphicFramePr>
          <p:cNvPr id="10" name="object 6"/>
          <p:cNvGraphicFramePr>
            <a:graphicFrameLocks noGrp="1"/>
          </p:cNvGraphicFramePr>
          <p:nvPr>
            <p:extLst/>
          </p:nvPr>
        </p:nvGraphicFramePr>
        <p:xfrm>
          <a:off x="432000" y="1588464"/>
          <a:ext cx="8235978" cy="242344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9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5921635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411343551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572574078"/>
                    </a:ext>
                  </a:extLst>
                </a:gridCol>
                <a:gridCol w="2295778">
                  <a:extLst>
                    <a:ext uri="{9D8B030D-6E8A-4147-A177-3AD203B41FA5}">
                      <a16:colId xmlns:a16="http://schemas.microsoft.com/office/drawing/2014/main" val="1713159461"/>
                    </a:ext>
                  </a:extLst>
                </a:gridCol>
              </a:tblGrid>
              <a:tr h="29218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設備名稱</a:t>
                      </a:r>
                      <a:endParaRPr sz="14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財產編號</a:t>
                      </a:r>
                      <a:endParaRPr sz="14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單套原購置金額</a:t>
                      </a:r>
                      <a:endParaRPr sz="14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套數</a:t>
                      </a:r>
                      <a:endParaRPr sz="14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維護費用估算</a:t>
                      </a:r>
                      <a:endParaRPr sz="14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308">
                <a:tc gridSpan="5"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一、已有設備</a:t>
                      </a:r>
                      <a:endParaRPr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698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813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1.OOOO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OOOOO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5,000,000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6,000</a:t>
                      </a:r>
                      <a:r>
                        <a:rPr lang="en-US" altLang="zh-TW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/*12</a:t>
                      </a:r>
                      <a:r>
                        <a:rPr lang="zh-TW" altLang="en-US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月</a:t>
                      </a:r>
                      <a:r>
                        <a:rPr lang="en-US" altLang="zh-TW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=72,000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813">
                <a:tc gridSpan="4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            計</a:t>
                      </a:r>
                      <a:endParaRPr lang="zh-TW" altLang="en-US"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715" marB="0"/>
                </a:tc>
                <a:tc>
                  <a:txBody>
                    <a:bodyPr/>
                    <a:lstStyle/>
                    <a:p>
                      <a:pPr marL="0" algn="r">
                        <a:lnSpc>
                          <a:spcPct val="100000"/>
                        </a:lnSpc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72,000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18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設備名稱</a:t>
                      </a:r>
                      <a:endParaRPr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財產編號</a:t>
                      </a:r>
                      <a:endParaRPr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單套購置金額</a:t>
                      </a:r>
                      <a:endParaRPr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套數</a:t>
                      </a:r>
                      <a:endParaRPr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zh-TW" altLang="en-US" sz="14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維護費用估算</a:t>
                      </a:r>
                      <a:endParaRPr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189">
                <a:tc gridSpan="5"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二、計畫新增設備</a:t>
                      </a:r>
                      <a:endParaRPr lang="zh-TW" altLang="en-US"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349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813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1.OOOO(</a:t>
                      </a:r>
                      <a:r>
                        <a:rPr lang="zh-TW" altLang="en-US" sz="1400" b="1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無保固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OOOOO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300,000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</a:pPr>
                      <a:r>
                        <a:rPr lang="en-US" altLang="zh-TW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3,600/*8</a:t>
                      </a:r>
                      <a:r>
                        <a:rPr lang="zh-TW" altLang="en-US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月</a:t>
                      </a:r>
                      <a:r>
                        <a:rPr lang="en-US" altLang="zh-TW" sz="14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=28,800</a:t>
                      </a:r>
                      <a:endParaRPr lang="zh-TW" altLang="en-US"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066"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643890" algn="l"/>
                        </a:tabLst>
                      </a:pPr>
                      <a:r>
                        <a:rPr lang="zh-TW" altLang="en-US"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</a:t>
                      </a:r>
                      <a:r>
                        <a:rPr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	計</a:t>
                      </a:r>
                      <a:endParaRPr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643890" algn="l"/>
                        </a:tabLst>
                      </a:pPr>
                      <a:endParaRPr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080" marB="0"/>
                </a:tc>
                <a:tc>
                  <a:txBody>
                    <a:bodyPr/>
                    <a:lstStyle/>
                    <a:p>
                      <a:pPr marL="0" algn="r">
                        <a:lnSpc>
                          <a:spcPct val="100000"/>
                        </a:lnSpc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28,800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7066"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643890" algn="l"/>
                        </a:tabLst>
                      </a:pPr>
                      <a:r>
                        <a:rPr lang="zh-TW" altLang="en-US"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</a:t>
                      </a:r>
                      <a:r>
                        <a:rPr sz="140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	計</a:t>
                      </a:r>
                      <a:endParaRPr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643890" algn="l"/>
                        </a:tabLst>
                      </a:pPr>
                      <a:endParaRPr sz="140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080" marB="0"/>
                </a:tc>
                <a:tc>
                  <a:txBody>
                    <a:bodyPr/>
                    <a:lstStyle/>
                    <a:p>
                      <a:pPr marL="0" algn="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100,800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13</a:t>
            </a:fld>
            <a:endParaRPr kumimoji="1"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024915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B4052EF-F716-418E-83A1-39A59C621F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69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object 7"/>
          <p:cNvSpPr txBox="1"/>
          <p:nvPr/>
        </p:nvSpPr>
        <p:spPr>
          <a:xfrm>
            <a:off x="659026" y="1275606"/>
            <a:ext cx="2256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6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委託研究費或驗證費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/>
          </p:nvPr>
        </p:nvGraphicFramePr>
        <p:xfrm>
          <a:off x="432000" y="1563638"/>
          <a:ext cx="8235978" cy="1996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95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8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1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0669">
                <a:tc>
                  <a:txBody>
                    <a:bodyPr/>
                    <a:lstStyle/>
                    <a:p>
                      <a:pPr marL="1588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技術或智慧財產權移轉項目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合作單位</a:t>
                      </a: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請填寫全名</a:t>
                      </a:r>
                      <a:r>
                        <a:rPr sz="1400" spc="-8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內容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0" algn="l"/>
                        </a:tabLst>
                      </a:pPr>
                      <a:r>
                        <a:rPr sz="1400" spc="-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400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稅)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28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技術或智慧財產權購買費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strike="dblStrike" kern="1200" spc="-5" baseline="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 </a:t>
                      </a:r>
                      <a:r>
                        <a:rPr lang="en-US" altLang="zh-TW" sz="1400" strike="dblStrike" kern="1200" spc="-5" baseline="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PC Home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區塊鏈及人工智慧等專利技術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66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委託研究費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 網路家庭國際資訊股份有限公司</a:t>
                      </a:r>
                      <a:endParaRPr lang="en-US" altLang="zh-TW"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數據分析</a:t>
                      </a:r>
                      <a:endParaRPr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1,200,000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8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委託勞務費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lvl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○○○○○○股份有限公司</a:t>
                      </a:r>
                      <a:endParaRPr lang="en-US" altLang="zh-TW"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主機代管</a:t>
                      </a:r>
                      <a:endParaRPr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1,000,000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28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委託設計費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strike="dblStrike" kern="1200" spc="-5" baseline="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 數位時代</a:t>
                      </a:r>
                      <a:endParaRPr lang="en-US" altLang="zh-TW" sz="1400" strike="dblStrike" kern="1200" spc="-5" baseline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電磁波輻射檢測</a:t>
                      </a:r>
                      <a:endParaRPr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28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5.</a:t>
                      </a: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驗證費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 巨思文化股份有限公司</a:t>
                      </a:r>
                      <a:endParaRPr lang="en-US" altLang="zh-TW"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攤位設計、裝潢及輸出</a:t>
                      </a:r>
                      <a:endParaRPr sz="14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1,600,000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287">
                <a:tc gridSpan="2">
                  <a:txBody>
                    <a:bodyPr/>
                    <a:lstStyle/>
                    <a:p>
                      <a:pPr marL="282575" algn="ctr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819150" algn="l"/>
                        </a:tabLst>
                      </a:pPr>
                      <a:r>
                        <a:rPr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3,800,000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14</a:t>
            </a:fld>
            <a:endParaRPr kumimoji="1"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024915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B5BFB81-4E56-44D9-BF3C-FE435E9C1E23}"/>
              </a:ext>
            </a:extLst>
          </p:cNvPr>
          <p:cNvSpPr txBox="1"/>
          <p:nvPr/>
        </p:nvSpPr>
        <p:spPr>
          <a:xfrm>
            <a:off x="671603" y="3671778"/>
            <a:ext cx="202818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7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無形資產之引進費</a:t>
            </a:r>
          </a:p>
        </p:txBody>
      </p:sp>
      <p:graphicFrame>
        <p:nvGraphicFramePr>
          <p:cNvPr id="18" name="object 6">
            <a:extLst>
              <a:ext uri="{FF2B5EF4-FFF2-40B4-BE49-F238E27FC236}">
                <a16:creationId xmlns:a16="http://schemas.microsoft.com/office/drawing/2014/main" id="{0B9DF756-C8E2-41E1-83E9-70D3BB011D1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2000" y="3971499"/>
          <a:ext cx="8229598" cy="8825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58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9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8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959"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項目名稱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機構名稱</a:t>
                      </a: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請填寫全名</a:t>
                      </a:r>
                      <a:r>
                        <a:rPr sz="1400" spc="-8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內容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</a:p>
                    <a:p>
                      <a:pPr marL="1587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400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4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400" spc="-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</a:t>
                      </a:r>
                      <a:r>
                        <a:rPr sz="1400" spc="-8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8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OOOO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商標權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100,000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820">
                <a:tc gridSpan="2">
                  <a:txBody>
                    <a:bodyPr/>
                    <a:lstStyle/>
                    <a:p>
                      <a:pPr marL="283210" algn="ctr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819150" algn="l"/>
                        </a:tabLst>
                      </a:pPr>
                      <a:r>
                        <a:rPr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4604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100,000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字方塊 18">
            <a:extLst>
              <a:ext uri="{FF2B5EF4-FFF2-40B4-BE49-F238E27FC236}">
                <a16:creationId xmlns:a16="http://schemas.microsoft.com/office/drawing/2014/main" id="{5C4DA325-E2EB-4157-B71C-37DB548A889A}"/>
              </a:ext>
            </a:extLst>
          </p:cNvPr>
          <p:cNvSpPr txBox="1"/>
          <p:nvPr/>
        </p:nvSpPr>
        <p:spPr>
          <a:xfrm>
            <a:off x="7106796" y="373491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BDCFB-2D2E-4838-A02F-8479E9934E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007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object 7"/>
          <p:cNvSpPr txBox="1"/>
          <p:nvPr/>
        </p:nvSpPr>
        <p:spPr>
          <a:xfrm>
            <a:off x="671603" y="1216139"/>
            <a:ext cx="18002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8.</a:t>
            </a:r>
            <a:r>
              <a:rPr sz="18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行銷推廣業務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/>
          </p:nvPr>
        </p:nvGraphicFramePr>
        <p:xfrm>
          <a:off x="432000" y="1528798"/>
          <a:ext cx="8229597" cy="128059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43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6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8807"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項目名稱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內容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</a:p>
                    <a:p>
                      <a:pPr marL="1651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4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400" spc="-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</a:t>
                      </a:r>
                      <a:r>
                        <a:rPr sz="1400" spc="-8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074">
                <a:tc>
                  <a:txBody>
                    <a:bodyPr/>
                    <a:lstStyle/>
                    <a:p>
                      <a:pPr marL="10795" algn="l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創新創業媒合與交流之活動</a:t>
                      </a:r>
                      <a:endParaRPr sz="14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0795" algn="l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研討會活動場地費、裝潢設計費、報名費、</a:t>
                      </a:r>
                      <a:br>
                        <a:rPr lang="en-US" altLang="zh-TW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</a:br>
                      <a:r>
                        <a:rPr lang="zh-TW" alt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場佈設備租借費等</a:t>
                      </a:r>
                      <a:r>
                        <a:rPr lang="en-US" altLang="zh-TW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自行辦理</a:t>
                      </a:r>
                      <a:r>
                        <a:rPr lang="en-US" altLang="zh-TW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sz="14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0795" algn="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800,000</a:t>
                      </a:r>
                      <a:endParaRPr sz="14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537"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OOO</a:t>
                      </a:r>
                      <a:endParaRPr sz="14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b="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b="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790"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818515" algn="l"/>
                        </a:tabLst>
                      </a:pPr>
                      <a:r>
                        <a:rPr sz="1400" b="0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合	計</a:t>
                      </a:r>
                      <a:endParaRPr sz="1400" b="0" kern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b="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0795" algn="r" defTabSz="91433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800,000</a:t>
                      </a:r>
                      <a:endParaRPr sz="14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15</a:t>
            </a:fld>
            <a:endParaRPr kumimoji="1" lang="zh-TW" altLang="en-US"/>
          </a:p>
        </p:txBody>
      </p:sp>
      <p:sp>
        <p:nvSpPr>
          <p:cNvPr id="9" name="標題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7106796" y="1311503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648D5BF6-9FBE-467E-B9EF-34667E06661E}"/>
              </a:ext>
            </a:extLst>
          </p:cNvPr>
          <p:cNvSpPr txBox="1"/>
          <p:nvPr/>
        </p:nvSpPr>
        <p:spPr>
          <a:xfrm>
            <a:off x="671603" y="2913206"/>
            <a:ext cx="202818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altLang="zh-TW" spc="-8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9.</a:t>
            </a:r>
            <a:r>
              <a:rPr lang="zh-TW" altLang="en-US" spc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按日按件計資酬金</a:t>
            </a:r>
            <a:endParaRPr lang="zh-TW" altLang="en-US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60EF6C17-67D3-4ECC-B548-A14DF2EA2C6C}"/>
              </a:ext>
            </a:extLst>
          </p:cNvPr>
          <p:cNvSpPr/>
          <p:nvPr/>
        </p:nvSpPr>
        <p:spPr>
          <a:xfrm>
            <a:off x="428649" y="4209350"/>
            <a:ext cx="81246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註</a:t>
            </a:r>
            <a:r>
              <a:rPr lang="en-US" altLang="zh-TW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:</a:t>
            </a:r>
            <a:r>
              <a:rPr lang="zh-TW" alt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演講費、出席費、鐘點費、顧問費及聘請專家學者提供專業諮詢服務等相關費用，請參照下列規定編列：</a:t>
            </a:r>
            <a:endParaRPr lang="en-US" altLang="zh-TW" sz="1400" spc="-9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  <a:p>
            <a:r>
              <a:rPr lang="zh-TW" alt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▲：中央政府各機關學校出席費及稿費支給要點</a:t>
            </a:r>
            <a:endParaRPr lang="en-US" altLang="zh-TW" sz="1400" spc="-9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  <a:p>
            <a:r>
              <a:rPr lang="zh-TW" alt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▲：講座鐘點費支給表</a:t>
            </a:r>
            <a:endParaRPr lang="zh-TW" altLang="en-US"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9" name="object 8">
            <a:extLst>
              <a:ext uri="{FF2B5EF4-FFF2-40B4-BE49-F238E27FC236}">
                <a16:creationId xmlns:a16="http://schemas.microsoft.com/office/drawing/2014/main" id="{CCED50AE-AA1F-4260-9228-13AA74492FA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7544" y="3201239"/>
          <a:ext cx="8208912" cy="10209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03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9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1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0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324">
                <a:tc gridSpan="2"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項目名稱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單價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天數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數量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4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r>
                        <a:rPr sz="14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4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400" spc="-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</a:t>
                      </a:r>
                      <a:r>
                        <a:rPr sz="1400" spc="-8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46"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出席費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 rowSpan="2"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b="1" u="none" strike="noStrike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二擇一</a:t>
                      </a:r>
                      <a:r>
                        <a:rPr lang="en-US" altLang="zh-TW" sz="1400" b="1" u="none" strike="noStrike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400" b="1" i="0" u="none" strike="noStrike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2,500/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50,000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2060977261"/>
                  </a:ext>
                </a:extLst>
              </a:tr>
              <a:tr h="236846"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演講費</a:t>
                      </a:r>
                      <a:endParaRPr lang="zh-TW" alt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l" fontAlgn="t"/>
                      <a:endParaRPr lang="zh-TW" altLang="en-US" sz="1200" b="0" i="0" u="none" strike="noStrike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1,600/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時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時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人*</a:t>
                      </a: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76,800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805357716"/>
                  </a:ext>
                </a:extLst>
              </a:tr>
              <a:tr h="242919">
                <a:tc gridSpan="2">
                  <a:txBody>
                    <a:bodyPr/>
                    <a:lstStyle/>
                    <a:p>
                      <a:pPr marL="282575" algn="ctr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818515" algn="l"/>
                        </a:tabLst>
                      </a:pPr>
                      <a:r>
                        <a:rPr sz="14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zh-TW" sz="14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50,000/76,800</a:t>
                      </a:r>
                      <a:endParaRPr lang="en-US" altLang="zh-TW" sz="14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文字方塊 19">
            <a:extLst>
              <a:ext uri="{FF2B5EF4-FFF2-40B4-BE49-F238E27FC236}">
                <a16:creationId xmlns:a16="http://schemas.microsoft.com/office/drawing/2014/main" id="{4E50B9B8-3282-4431-8133-09B97E3C7450}"/>
              </a:ext>
            </a:extLst>
          </p:cNvPr>
          <p:cNvSpPr txBox="1"/>
          <p:nvPr/>
        </p:nvSpPr>
        <p:spPr>
          <a:xfrm>
            <a:off x="7092280" y="2942823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FC11F7B-4B5B-4380-9294-72AA4FFE28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621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內容版面配置區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28685" y="1171029"/>
            <a:ext cx="7615723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zh-TW" sz="2000" b="1" spc="-7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lang="en-US" altLang="zh-TW" sz="2000" b="1" spc="-9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1</a:t>
            </a:r>
            <a:r>
              <a:rPr lang="en-US" altLang="zh-TW" sz="2000" b="1" spc="-13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指定指標：合計權重比例不得低於</a:t>
            </a:r>
            <a:r>
              <a:rPr lang="en-US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25% 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含年度目標及全程目標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624360"/>
              </p:ext>
            </p:extLst>
          </p:nvPr>
        </p:nvGraphicFramePr>
        <p:xfrm>
          <a:off x="395536" y="1563638"/>
          <a:ext cx="8391375" cy="3416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9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27374">
                <a:tc>
                  <a:txBody>
                    <a:bodyPr/>
                    <a:lstStyle/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每年招募輔導至少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10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家新創團隊，其中：</a:t>
                      </a:r>
                    </a:p>
                    <a:p>
                      <a:pPr marL="803275" lvl="1" indent="-271463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lphaUcPeriod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至少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家須為國際團隊，其中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1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家進駐林口新創園。</a:t>
                      </a:r>
                    </a:p>
                    <a:p>
                      <a:pPr marL="803275" lvl="1" indent="-271463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lphaUcPeriod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至少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家須進駐林口新創園。</a:t>
                      </a:r>
                    </a:p>
                    <a:p>
                      <a:pPr marL="803275" lvl="1" indent="-271463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lphaUcPeriod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所輔導之新創團隊不得為公司法所稱之「關係企業」。</a:t>
                      </a: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每年於林口新創園辦理規模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50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人以上參與之活動至少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1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場，如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Demo Day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、商機媒合或主題式交流活動等。</a:t>
                      </a: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促成所輔導新創團隊估值增加、直接投資、間接引資或促成訂單之金額加總不得低於新臺幣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4,000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萬元，須提供佐證，如估值報告、驗資報告或變更登記、訂單合約或發票等。</a:t>
                      </a: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促成新創團隊與企業場域驗證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en-US" altLang="zh-TW" sz="1600" spc="-5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PoC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或實質商業合作達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家次以上（合作對象不得為新創團隊之關係企業；實質商業合作包括技術研發、生產或行銷販售等，需檢附合約或訂單等相關佐證）。</a:t>
                      </a: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帶領新創團隊參加國際新創活動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場次以上（加速器攜新創團隊參與或主辦國際新創活動場次）。</a:t>
                      </a: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國際加速器每周至少進駐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30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小時，且至少雇用我國籍員工</a:t>
                      </a:r>
                      <a:r>
                        <a:rPr lang="en-US" altLang="zh-TW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</a:t>
                      </a:r>
                      <a:r>
                        <a:rPr lang="zh-TW" altLang="en-US" sz="16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名。</a:t>
                      </a:r>
                    </a:p>
                  </a:txBody>
                  <a:tcPr marL="0" marR="0" marT="254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16</a:t>
            </a:fld>
            <a:endParaRPr kumimoji="1"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699542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6.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績效指標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/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加值應用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(1/2)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D000EBB-B60C-4479-A288-23BB29B2CE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152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內容版面配置區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28685" y="1171029"/>
            <a:ext cx="7615723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zh-TW" sz="2000" b="1" spc="-7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lang="en-US" altLang="zh-TW" sz="2000" b="1" spc="-9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</a:t>
            </a:r>
            <a:r>
              <a:rPr lang="en-US" altLang="zh-TW" sz="2000" b="1" spc="-13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lang="zh-TW" altLang="en-US" sz="2000" b="1" spc="-13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自設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指標：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項目內容與量化目標不拘，可參考方向如下</a:t>
            </a: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984200"/>
              </p:ext>
            </p:extLst>
          </p:nvPr>
        </p:nvGraphicFramePr>
        <p:xfrm>
          <a:off x="395536" y="1563638"/>
          <a:ext cx="8391375" cy="22273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9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27374">
                <a:tc>
                  <a:txBody>
                    <a:bodyPr/>
                    <a:lstStyle/>
                    <a:p>
                      <a:pPr marL="532130" indent="-457200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8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提升新創團隊國際化能力、能量及鏈結網絡。</a:t>
                      </a:r>
                    </a:p>
                    <a:p>
                      <a:pPr marL="532130" indent="-457200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8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推動新創團隊提升價值、營運成長與永續經營。</a:t>
                      </a:r>
                    </a:p>
                    <a:p>
                      <a:pPr marL="532130" indent="-457200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8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協助新創團隊取得研發及營運所需資金。</a:t>
                      </a:r>
                    </a:p>
                    <a:p>
                      <a:pPr marL="532130" indent="-457200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8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輔導新創團隊取得政府、研究單位、國內外企業之發展資源。</a:t>
                      </a:r>
                    </a:p>
                    <a:p>
                      <a:pPr marL="532130" indent="-457200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8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促成新創團隊打入國外內市場供應鏈、創造產值。</a:t>
                      </a:r>
                    </a:p>
                    <a:p>
                      <a:pPr marL="532130" indent="-457200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18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其他輔導新創團隊指標。</a:t>
                      </a:r>
                    </a:p>
                  </a:txBody>
                  <a:tcPr marL="0" marR="0" marT="254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17</a:t>
            </a:fld>
            <a:endParaRPr kumimoji="1"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699542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6.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績效指標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/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加值應用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(2/2)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0534191-C33A-430A-98A9-CF8927EBF93F}"/>
              </a:ext>
            </a:extLst>
          </p:cNvPr>
          <p:cNvSpPr/>
          <p:nvPr/>
        </p:nvSpPr>
        <p:spPr>
          <a:xfrm>
            <a:off x="516237" y="4227934"/>
            <a:ext cx="2965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zh-TW" sz="2000" b="1" spc="-7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</a:t>
            </a:r>
            <a:r>
              <a:rPr lang="en-US" altLang="zh-TW" sz="2000" b="1" spc="-13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加值應用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：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質化效益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B79CBC7-DE4D-4AA0-8A0A-03EBE4AE7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614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10777" y="132308"/>
            <a:ext cx="3309468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000" dirty="0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74821" y="1116151"/>
            <a:ext cx="6129427" cy="874598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5600" indent="-342900">
              <a:spcBef>
                <a:spcPts val="300"/>
              </a:spcBef>
              <a:buFont typeface="+mj-lt"/>
              <a:buAutoNum type="arabicPeriod"/>
            </a:pP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針對審查委員及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專案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辦公室之</a:t>
            </a:r>
            <a:r>
              <a:rPr sz="1400" b="1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書面審查意見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提出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回覆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說明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355600" indent="-342900">
              <a:spcBef>
                <a:spcPts val="300"/>
              </a:spcBef>
              <a:buFont typeface="+mj-lt"/>
              <a:buAutoNum type="arabicPeriod"/>
            </a:pP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並於簡報審查</a:t>
            </a:r>
            <a:r>
              <a:rPr sz="1400" b="1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當日提供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回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覆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說明之文件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endParaRPr lang="en-US"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>
              <a:spcBef>
                <a:spcPts val="300"/>
              </a:spcBef>
              <a:buFont typeface="+mj-lt"/>
              <a:buAutoNum type="arabicPeriod"/>
            </a:pP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應行修正事項應於</a:t>
            </a:r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指導委員會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確認審查結束再提供回覆說明。</a:t>
            </a:r>
            <a:endParaRPr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432000" y="2067694"/>
          <a:ext cx="8077199" cy="2795922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495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9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1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609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專案辦公室初步意見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編號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計畫審查綜合意見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修正回覆說明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修正頁碼</a:t>
                      </a: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7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844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書面審查意見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編號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計畫審查綜合意見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修正回覆說明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修正頁碼</a:t>
                      </a: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844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應行修正事項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編號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計畫審查綜合意見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修正回覆說明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修正頁碼</a:t>
                      </a: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18</a:t>
            </a:fld>
            <a:endParaRPr kumimoji="1" lang="zh-TW" altLang="en-US"/>
          </a:p>
        </p:txBody>
      </p:sp>
      <p:sp>
        <p:nvSpPr>
          <p:cNvPr id="11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7. 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書面審查意見回覆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E125FD3-F5A5-4378-A75F-94D19FBABD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874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706924"/>
            <a:ext cx="9144000" cy="94845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ctr">
              <a:lnSpc>
                <a:spcPts val="3500"/>
              </a:lnSpc>
              <a:defRPr/>
            </a:pPr>
            <a:r>
              <a:rPr lang="zh-TW" altLang="en-US" sz="2400" b="1" spc="7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加入林口新創園   共創臺灣新創投資榮景</a:t>
            </a:r>
            <a:endParaRPr lang="en-US" altLang="zh-TW" sz="2400" b="1" spc="7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500"/>
              </a:lnSpc>
              <a:defRPr/>
            </a:pPr>
            <a:endParaRPr lang="en-US" altLang="zh-TW" sz="2400" b="1" spc="7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-2" y="1546253"/>
            <a:ext cx="9144000" cy="923324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zh-TW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歡迎加入林口新創園</a:t>
            </a:r>
          </a:p>
        </p:txBody>
      </p:sp>
      <p:sp>
        <p:nvSpPr>
          <p:cNvPr id="11" name="內容版面配置區 4">
            <a:extLst>
              <a:ext uri="{FF2B5EF4-FFF2-40B4-BE49-F238E27FC236}">
                <a16:creationId xmlns:a16="http://schemas.microsoft.com/office/drawing/2014/main" id="{B20BDA5D-3B0A-A84D-8649-A0D6F91C4B2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" y="3709360"/>
            <a:ext cx="9143999" cy="1176704"/>
          </a:xfrm>
        </p:spPr>
        <p:txBody>
          <a:bodyPr/>
          <a:lstStyle/>
          <a:p>
            <a:pPr algn="ctr"/>
            <a:r>
              <a:rPr kumimoji="1" lang="zh-TW" altLang="en-US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林口新創園專案辦公室</a:t>
            </a:r>
          </a:p>
          <a:p>
            <a:pPr algn="ctr"/>
            <a:r>
              <a:rPr kumimoji="1" lang="zh-TW" altLang="en-US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電話</a:t>
            </a:r>
            <a:r>
              <a:rPr kumimoji="1" lang="en-US" altLang="zh-TW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:+886-2-2369-2358</a:t>
            </a:r>
          </a:p>
          <a:p>
            <a:pPr algn="ctr"/>
            <a:r>
              <a:rPr kumimoji="1" lang="en-US" altLang="zh-TW" b="1" u="sng" dirty="0">
                <a:latin typeface="微軟正黑體" pitchFamily="34" charset="-120"/>
                <a:ea typeface="微軟正黑體" pitchFamily="34" charset="-120"/>
              </a:rPr>
              <a:t>hello@startupterrace.tw</a:t>
            </a:r>
          </a:p>
          <a:p>
            <a:pPr algn="ctr"/>
            <a:r>
              <a:rPr kumimoji="1" lang="en-US" altLang="zh-TW" sz="1400" b="1" dirty="0">
                <a:latin typeface="微軟正黑體" pitchFamily="34" charset="-120"/>
                <a:ea typeface="微軟正黑體" pitchFamily="34" charset="-12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https://www.startupterrace.tw/</a:t>
            </a:r>
            <a:r>
              <a:rPr kumimoji="1" lang="en-US" altLang="zh-TW" sz="1400" b="1" dirty="0">
                <a:latin typeface="微軟正黑體" pitchFamily="34" charset="-120"/>
                <a:ea typeface="微軟正黑體" pitchFamily="34" charset="-120"/>
              </a:rPr>
              <a:t> </a:t>
            </a:r>
            <a:endParaRPr kumimoji="1" lang="zh-TW" altLang="en-US" sz="14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0463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quarter" idx="11"/>
          </p:nvPr>
        </p:nvSpPr>
        <p:spPr>
          <a:xfrm>
            <a:off x="3779912" y="2211383"/>
            <a:ext cx="4750037" cy="2520607"/>
          </a:xfrm>
        </p:spPr>
        <p:txBody>
          <a:bodyPr/>
          <a:lstStyle/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計畫創新性說明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實施方法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計畫分工架構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年度預定工作進度及查核點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年度資源投入情形</a:t>
            </a:r>
            <a:endParaRPr lang="en-US" altLang="zh-TW" b="1" spc="25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績效指標</a:t>
            </a:r>
            <a:r>
              <a:rPr lang="en-US" altLang="zh-TW" b="1" spc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b="1" spc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加值應用</a:t>
            </a:r>
            <a:endParaRPr lang="en-US" altLang="zh-TW" b="1" spc="25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書面審查意見回覆</a:t>
            </a:r>
            <a:endParaRPr lang="zh-TW" altLang="en-US" dirty="0"/>
          </a:p>
        </p:txBody>
      </p:sp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8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2384" y="3075806"/>
            <a:ext cx="7366000" cy="85921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sz="1800" spc="-7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1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清楚拆解計畫內容，概述分項計畫</a:t>
            </a:r>
            <a:r>
              <a:rPr sz="18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欲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完成之目標，合理規劃工作細項。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(2)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盤點計畫所需資源，將計畫執行化作計畫架構、時程及查核點。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62384" y="1301144"/>
            <a:ext cx="7319976" cy="11522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(1)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請說明營運機制及自主獲利能力。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7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請說明核心能力優勢之亮點與差異化。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請說明與國際資源鏈結的能量。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3</a:t>
            </a:fld>
            <a:endParaRPr kumimoji="1" lang="zh-TW" altLang="en-US"/>
          </a:p>
        </p:txBody>
      </p:sp>
      <p:sp>
        <p:nvSpPr>
          <p:cNvPr id="16" name="object 3"/>
          <p:cNvSpPr/>
          <p:nvPr/>
        </p:nvSpPr>
        <p:spPr>
          <a:xfrm>
            <a:off x="467544" y="2704584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2.</a:t>
            </a:r>
            <a:r>
              <a:rPr lang="zh-TW" altLang="en-US" b="1" spc="5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</a:t>
            </a:r>
            <a:r>
              <a:rPr lang="zh-TW" altLang="en-US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實施方法</a:t>
            </a:r>
            <a:r>
              <a:rPr lang="en-US" altLang="zh-TW" b="1" spc="25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25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分述全程及分年度目標與</a:t>
            </a:r>
            <a:r>
              <a:rPr lang="zh-TW" altLang="en-US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執行步驟</a:t>
            </a:r>
            <a:r>
              <a:rPr lang="en-US" altLang="zh-TW" b="1" spc="25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8" name="object 3"/>
          <p:cNvSpPr/>
          <p:nvPr/>
        </p:nvSpPr>
        <p:spPr>
          <a:xfrm>
            <a:off x="467544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計畫創新性說明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B5BE917-E776-49AB-90DF-D35C037295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196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92353" y="1275606"/>
            <a:ext cx="80930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架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構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：請</a:t>
            </a:r>
            <a:r>
              <a:rPr sz="18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明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列分項計畫，若有委外單位，請詳列各單位執行內容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297815">
              <a:lnSpc>
                <a:spcPct val="100000"/>
              </a:lnSpc>
            </a:pPr>
            <a:r>
              <a:rPr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僅供參考，請依所提計畫內容填寫</a:t>
            </a:r>
            <a:r>
              <a:rPr sz="1800" spc="-3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。)</a:t>
            </a:r>
            <a:endParaRPr sz="1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21031"/>
              </p:ext>
            </p:extLst>
          </p:nvPr>
        </p:nvGraphicFramePr>
        <p:xfrm>
          <a:off x="648000" y="1923678"/>
          <a:ext cx="7981315" cy="259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6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27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85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6080">
                <a:tc>
                  <a:txBody>
                    <a:bodyPr/>
                    <a:lstStyle/>
                    <a:p>
                      <a:pPr marR="166370" algn="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年度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R="132715" algn="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分項計畫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29718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執行單位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計畫權重(%)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時程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執行內容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68275" algn="r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39065" algn="r">
                        <a:lnSpc>
                          <a:spcPct val="100000"/>
                        </a:lnSpc>
                      </a:pP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A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分項計畫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本公司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30%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  <a:r>
                        <a:rPr sz="1400" spc="16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~X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68275" algn="r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53035" algn="r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B分項計畫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○○公司</a:t>
                      </a:r>
                      <a:r>
                        <a:rPr sz="1400" spc="-2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委外</a:t>
                      </a:r>
                      <a:r>
                        <a:rPr sz="1400" spc="-2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30%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  <a:r>
                        <a:rPr sz="1400" spc="16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~X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29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6827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4351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分項計畫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本公司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○○公司</a:t>
                      </a:r>
                      <a:r>
                        <a:rPr sz="1400" spc="-2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委外</a:t>
                      </a:r>
                      <a:r>
                        <a:rPr sz="1400" spc="-2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73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20%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20%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73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  <a:r>
                        <a:rPr sz="1400" spc="16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~X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內容版面配置區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4</a:t>
            </a:fld>
            <a:endParaRPr kumimoji="1" lang="zh-TW" alt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3.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計畫分工架構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含委外工作說明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8EED29E-DCB8-4E94-8DBB-1F357BF65D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399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2352" y="1284848"/>
            <a:ext cx="8078223" cy="856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查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核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點：合</a:t>
            </a:r>
            <a:r>
              <a:rPr sz="18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理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規劃分項計畫實施時程，提供可供查核之量化內</a:t>
            </a:r>
            <a:r>
              <a:rPr sz="1800" spc="-4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容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全年度</a:t>
            </a:r>
            <a:br>
              <a:rPr lang="en-US" altLang="zh-TW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</a:b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查核點</a:t>
            </a:r>
            <a:r>
              <a:rPr lang="zh-TW" altLang="en-US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權重</a:t>
            </a: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加總為</a:t>
            </a:r>
            <a:r>
              <a:rPr lang="en-US" altLang="zh-TW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100%</a:t>
            </a: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r>
              <a:rPr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僅供參考，請依所提計畫內容填寫</a:t>
            </a:r>
            <a:r>
              <a:rPr sz="1800" spc="-3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。)</a:t>
            </a:r>
            <a:endParaRPr lang="en-US" altLang="zh-TW" sz="1800" spc="-3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本格式</a:t>
            </a:r>
            <a:r>
              <a:rPr lang="en-US" altLang="zh-TW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6.</a:t>
            </a: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績效指標「</a:t>
            </a:r>
            <a:r>
              <a:rPr lang="zh-TW" altLang="en-US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指定指標</a:t>
            </a: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」項目須列入查核點，且總權重</a:t>
            </a:r>
            <a:r>
              <a:rPr lang="zh-TW" altLang="en-US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不得少於</a:t>
            </a:r>
            <a:r>
              <a:rPr lang="en-US" altLang="zh-TW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25%</a:t>
            </a:r>
            <a:endParaRPr sz="1800" b="1" u="sng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35525"/>
              </p:ext>
            </p:extLst>
          </p:nvPr>
        </p:nvGraphicFramePr>
        <p:xfrm>
          <a:off x="648000" y="2208250"/>
          <a:ext cx="7913370" cy="24517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375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0022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年度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查核點編號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預定完成日期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查核內容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3365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權重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2">
                <a:tc gridSpan="5"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4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期中查核點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4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639"/>
                        </a:lnSpc>
                      </a:pPr>
                      <a:r>
                        <a:rPr sz="1400" spc="1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A1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639"/>
                        </a:lnSpc>
                      </a:pPr>
                      <a:r>
                        <a:rPr sz="1400" spc="1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B1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lang="en-US" altLang="zh-TW" sz="140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645"/>
                        </a:lnSpc>
                      </a:pPr>
                      <a:r>
                        <a:rPr sz="1400" spc="4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C1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2">
                <a:tc gridSpan="5"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b="1" dirty="0" err="1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期末查核點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645"/>
                        </a:lnSpc>
                      </a:pPr>
                      <a:r>
                        <a:rPr sz="1400" spc="10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A2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645"/>
                        </a:lnSpc>
                      </a:pPr>
                      <a:r>
                        <a:rPr sz="1400" spc="1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B2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6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645"/>
                        </a:lnSpc>
                      </a:pPr>
                      <a:r>
                        <a:rPr sz="1400" spc="4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C2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內容版面配置區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5</a:t>
            </a:fld>
            <a:endParaRPr kumimoji="1" lang="zh-TW" alt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4.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年度預定工作進度及查核點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8EA0975-346D-4A5A-B7B4-493E85693E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696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591552" y="1275606"/>
            <a:ext cx="49885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(1)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列明本計畫投入之計畫人員配置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含外聘顧問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220979">
              <a:lnSpc>
                <a:spcPct val="100000"/>
              </a:lnSpc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僅供參考，請依所提計畫內容自行增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</a:t>
            </a:r>
            <a:r>
              <a:rPr sz="1800" spc="-114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endParaRPr sz="1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/>
          </p:nvPr>
        </p:nvGraphicFramePr>
        <p:xfrm>
          <a:off x="648000" y="1923678"/>
          <a:ext cx="8168636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1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66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39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54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編號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309245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姓名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43840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性別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職稱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最高學歷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主要經歷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44450">
                        <a:lnSpc>
                          <a:spcPts val="1420"/>
                        </a:lnSpc>
                        <a:spcBef>
                          <a:spcPts val="28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本業 年資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55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86995" marR="62230">
                        <a:lnSpc>
                          <a:spcPts val="1420"/>
                        </a:lnSpc>
                        <a:spcBef>
                          <a:spcPts val="280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投入 月數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55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1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2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3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4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6</a:t>
            </a:fld>
            <a:endParaRPr kumimoji="1"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48D90E8-1602-4CA3-9BA5-49CD9DBE9A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260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41419" y="1249303"/>
            <a:ext cx="8107045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0"/>
              </a:spcBef>
              <a:buFont typeface="Trebuchet MS"/>
              <a:buAutoNum type="arabicParenBoth" startAt="2"/>
              <a:tabLst>
                <a:tab pos="319405" algn="l"/>
              </a:tabLst>
            </a:pP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合理估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算</a:t>
            </a:r>
            <a:r>
              <a:rPr sz="1800" spc="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畫年度所需經費，以最精實之執行方案編列，使資源妥善運用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551815" lvl="1" indent="-269875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552450" algn="l"/>
              </a:tabLst>
            </a:pPr>
            <a:r>
              <a:rPr sz="1600" b="1" spc="-5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補助款</a:t>
            </a:r>
            <a:r>
              <a:rPr sz="1600" b="1" spc="-50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≤</a:t>
            </a:r>
            <a:r>
              <a:rPr sz="1600" b="1" spc="-5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自籌款</a:t>
            </a:r>
            <a:r>
              <a:rPr sz="1600" b="1" spc="-50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≤</a:t>
            </a:r>
            <a:r>
              <a:rPr sz="1600" b="1" spc="-5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實收資本額</a:t>
            </a:r>
            <a:r>
              <a:rPr lang="en-US" altLang="zh-TW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倘自籌款＞實收資本額，請提財務規劃證明</a:t>
            </a:r>
            <a:r>
              <a:rPr lang="en-US" altLang="zh-TW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</a:p>
          <a:p>
            <a:pPr marL="551815" lvl="1" indent="-269875">
              <a:lnSpc>
                <a:spcPct val="100000"/>
              </a:lnSpc>
              <a:buFont typeface="Wingdings"/>
              <a:buChar char=""/>
              <a:tabLst>
                <a:tab pos="552450" algn="l"/>
              </a:tabLst>
            </a:pP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依「會計科目及編列原則」編列，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不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含營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業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稅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551815" lvl="1" indent="-269875">
              <a:lnSpc>
                <a:spcPct val="100000"/>
              </a:lnSpc>
              <a:buFont typeface="Wingdings"/>
              <a:buChar char=""/>
              <a:tabLst>
                <a:tab pos="552450" algn="l"/>
              </a:tabLst>
            </a:pP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應遵守會計科目上限，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各科目補助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款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與自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籌</a:t>
            </a:r>
            <a:r>
              <a:rPr sz="1600" b="1" u="sng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款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比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例</a:t>
            </a:r>
            <a:r>
              <a:rPr lang="zh-TW" altLang="en-US" sz="1600" b="1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須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一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致</a:t>
            </a:r>
            <a:endParaRPr sz="1600" b="1" u="sng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8" name="object 5"/>
          <p:cNvGraphicFramePr>
            <a:graphicFrameLocks noGrp="1"/>
          </p:cNvGraphicFramePr>
          <p:nvPr>
            <p:extLst/>
          </p:nvPr>
        </p:nvGraphicFramePr>
        <p:xfrm>
          <a:off x="648000" y="2283718"/>
          <a:ext cx="7812432" cy="25716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95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3889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會計科目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275590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政府補</a:t>
                      </a: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助款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廠商自</a:t>
                      </a: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籌款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lang="zh-TW" altLang="en-US"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占總經費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</a:t>
                      </a:r>
                      <a:r>
                        <a:rPr sz="1200" spc="5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例</a:t>
                      </a:r>
                      <a:r>
                        <a:rPr sz="1200" spc="5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%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6413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380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1.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人事費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380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2.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差旅費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380">
                <a:tc>
                  <a:txBody>
                    <a:bodyPr/>
                    <a:lstStyle/>
                    <a:p>
                      <a:pPr marL="6350">
                        <a:lnSpc>
                          <a:spcPts val="137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消耗性器材及原材料費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spc="-5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設備使用費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設備維護費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委託研究費或驗證費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無形資產之引進費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行銷推廣業務費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 marR="0" indent="0" defTabSz="914400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en-US" sz="1200" spc="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按日按件計資酬金</a:t>
                      </a:r>
                      <a:endParaRPr lang="zh-TW" altLang="en-US"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13335" algn="ctr">
                        <a:lnSpc>
                          <a:spcPts val="1375"/>
                        </a:lnSpc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  計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7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948264" y="200120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31B682C-8B05-4BF2-92DF-5291AF6F80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563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object 5"/>
          <p:cNvSpPr txBox="1"/>
          <p:nvPr/>
        </p:nvSpPr>
        <p:spPr>
          <a:xfrm>
            <a:off x="662474" y="1275606"/>
            <a:ext cx="8851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1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人事費</a:t>
            </a:r>
            <a:endParaRPr sz="1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/>
          </p:nvPr>
        </p:nvGraphicFramePr>
        <p:xfrm>
          <a:off x="648000" y="1635647"/>
          <a:ext cx="7956448" cy="316445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77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8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4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1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2049">
                <a:tc>
                  <a:txBody>
                    <a:bodyPr/>
                    <a:lstStyle/>
                    <a:p>
                      <a:pPr marL="123189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姓名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124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職級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51484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平均月薪</a:t>
                      </a:r>
                      <a:r>
                        <a:rPr sz="1200" spc="-6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(A)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人月數</a:t>
                      </a:r>
                      <a:r>
                        <a:rPr sz="1200" spc="-65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(B)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4991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人事費概算</a:t>
                      </a:r>
                      <a:r>
                        <a:rPr sz="1200" spc="-5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(A×B)</a:t>
                      </a:r>
                      <a:endParaRPr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430">
                <a:tc gridSpan="5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(1)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計畫人員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0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  <a:endParaRPr lang="zh-TW" altLang="en-US" sz="1400" dirty="0"/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副研究員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60,000</a:t>
                      </a:r>
                      <a:endParaRPr lang="zh-TW" altLang="en-US" sz="1400" dirty="0"/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8</a:t>
                      </a:r>
                      <a:endParaRPr lang="en-US" altLang="zh-TW" sz="18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480,000</a:t>
                      </a:r>
                      <a:endParaRPr lang="zh-TW" altLang="en-US" sz="1400" dirty="0"/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助理研究員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45,000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540,000</a:t>
                      </a: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3771934622"/>
                  </a:ext>
                </a:extLst>
              </a:tr>
              <a:tr h="272002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	計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1,020,000</a:t>
                      </a: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430">
                <a:tc gridSpan="5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(2)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外籍專業人員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45"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○○○○○○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副研究員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51,000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612,000</a:t>
                      </a: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02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	計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612,000</a:t>
                      </a: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240">
                <a:tc gridSpan="5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(3)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顧問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41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顧問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20,000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</a:t>
                      </a: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200,000</a:t>
                      </a: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002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	計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200,000</a:t>
                      </a: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2002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1,832,000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8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020272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2E5E4CA-1E27-4D2A-A668-65D0FFC0C6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105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11560" y="1143387"/>
            <a:ext cx="8273491" cy="1140055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2.</a:t>
            </a:r>
            <a:r>
              <a:rPr sz="1800" spc="-1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差旅費</a:t>
            </a:r>
          </a:p>
          <a:p>
            <a:pPr marL="217170">
              <a:lnSpc>
                <a:spcPct val="100000"/>
              </a:lnSpc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(1)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短程車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資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：係指計畫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執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行人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員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辦理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畫工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作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事項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所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需之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短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程車</a:t>
            </a:r>
            <a:r>
              <a:rPr sz="1600" spc="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資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費用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依實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際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需求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編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217170">
              <a:lnSpc>
                <a:spcPct val="100000"/>
              </a:lnSpc>
              <a:spcBef>
                <a:spcPts val="5"/>
              </a:spcBef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(2)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國內旅費：係指計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執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員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參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與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內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相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關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活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動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或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會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議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所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支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之差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旅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  <a:r>
              <a:rPr lang="zh-TW" altLang="en-US" sz="16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，不得超過營利事業所得稅查核準則規定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/>
          </p:nvPr>
        </p:nvGraphicFramePr>
        <p:xfrm>
          <a:off x="648000" y="2264766"/>
          <a:ext cx="7956449" cy="24672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9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1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825">
                <a:tc rowSpan="2"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事由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地點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200" b="1" spc="10" dirty="0" err="1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天數</a:t>
                      </a:r>
                      <a:endParaRPr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969"/>
                        </a:lnSpc>
                      </a:pP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人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b="1" spc="1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國內差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旅費</a:t>
                      </a: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6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marL="149860">
                        <a:lnSpc>
                          <a:spcPts val="969"/>
                        </a:lnSpc>
                      </a:pP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28575">
                      <a:solidFill>
                        <a:srgbClr val="F79546"/>
                      </a:solidFill>
                      <a:prstDash val="solid"/>
                    </a:lnR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交通費</a:t>
                      </a:r>
                    </a:p>
                    <a:p>
                      <a:pPr marL="17145" algn="ctr">
                        <a:lnSpc>
                          <a:spcPts val="1320"/>
                        </a:lnSpc>
                      </a:pPr>
                      <a:r>
                        <a:rPr sz="1200" b="1" spc="-7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(C1)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28575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住宿費</a:t>
                      </a:r>
                    </a:p>
                    <a:p>
                      <a:pPr marL="18415" algn="ctr">
                        <a:lnSpc>
                          <a:spcPts val="1320"/>
                        </a:lnSpc>
                      </a:pPr>
                      <a:r>
                        <a:rPr sz="1200" b="1" spc="-7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(C2)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膳雜費</a:t>
                      </a:r>
                    </a:p>
                    <a:p>
                      <a:pPr marL="19050" algn="ctr">
                        <a:lnSpc>
                          <a:spcPts val="1320"/>
                        </a:lnSpc>
                      </a:pPr>
                      <a:r>
                        <a:rPr sz="1200" b="1" spc="-7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(C3)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2225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金額小計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20955" algn="ctr">
                        <a:lnSpc>
                          <a:spcPts val="1320"/>
                        </a:lnSpc>
                      </a:pP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(C=C1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＋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C2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＋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C3)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0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短程車資</a:t>
                      </a:r>
                      <a:endParaRPr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大台北</a:t>
                      </a:r>
                      <a:b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</a:b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地區</a:t>
                      </a:r>
                      <a:endParaRPr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80</a:t>
                      </a:r>
                      <a:endParaRPr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</a:t>
                      </a:r>
                      <a:endParaRPr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400*4*80</a:t>
                      </a:r>
                      <a:endParaRPr lang="zh-TW" altLang="en-US"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-</a:t>
                      </a:r>
                      <a:endParaRPr lang="zh-TW" altLang="en-US"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-</a:t>
                      </a:r>
                      <a:endParaRPr lang="zh-TW" altLang="en-US"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128,000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035"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帶領新創團隊</a:t>
                      </a:r>
                      <a:b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</a:b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參加</a:t>
                      </a: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Pitch</a:t>
                      </a:r>
                      <a:endParaRPr lang="zh-TW" altLang="en-US" sz="14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高雄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</a:t>
                      </a: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天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1,490*2*12</a:t>
                      </a: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趟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2,000 *12</a:t>
                      </a: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人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600 *2*12</a:t>
                      </a: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人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74,160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231">
                <a:tc gridSpan="4"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合計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72000" marR="7200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202,160</a:t>
                      </a:r>
                    </a:p>
                  </a:txBody>
                  <a:tcPr marL="72000" marR="7200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9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034788" y="200671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62C209BA-B149-4D13-B54C-5937814E2E96}"/>
              </a:ext>
            </a:extLst>
          </p:cNvPr>
          <p:cNvCxnSpPr/>
          <p:nvPr/>
        </p:nvCxnSpPr>
        <p:spPr>
          <a:xfrm>
            <a:off x="5148064" y="3075806"/>
            <a:ext cx="100811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00BAE4A9-42D4-4124-A63B-8F0AC75906DD}"/>
              </a:ext>
            </a:extLst>
          </p:cNvPr>
          <p:cNvCxnSpPr/>
          <p:nvPr/>
        </p:nvCxnSpPr>
        <p:spPr>
          <a:xfrm>
            <a:off x="6156176" y="3075806"/>
            <a:ext cx="108012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版面配置區 11">
            <a:extLst>
              <a:ext uri="{FF2B5EF4-FFF2-40B4-BE49-F238E27FC236}">
                <a16:creationId xmlns:a16="http://schemas.microsoft.com/office/drawing/2014/main" id="{4186C3EE-2AEA-4597-86AD-54E7DE8DF6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349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ARTUP TERRACE">
  <a:themeElements>
    <a:clrScheme name="自訂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19400</TotalTime>
  <Words>1977</Words>
  <Application>Microsoft Office PowerPoint</Application>
  <PresentationFormat>如螢幕大小 (16:9)</PresentationFormat>
  <Paragraphs>493</Paragraphs>
  <Slides>19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38" baseType="lpstr">
      <vt:lpstr>Adobe 黑体 Std R</vt:lpstr>
      <vt:lpstr>Arial Unicode MS</vt:lpstr>
      <vt:lpstr>Noto Sans CJK JP Regular</vt:lpstr>
      <vt:lpstr>Noto Sans CJK TC</vt:lpstr>
      <vt:lpstr>Noto Sans CJK TC Bold</vt:lpstr>
      <vt:lpstr>Noto Sans CJK TC Medium</vt:lpstr>
      <vt:lpstr>Roboto</vt:lpstr>
      <vt:lpstr>Roboto Lt</vt:lpstr>
      <vt:lpstr>宋体</vt:lpstr>
      <vt:lpstr>微軟正黑體</vt:lpstr>
      <vt:lpstr>微軟正黑體</vt:lpstr>
      <vt:lpstr>新細明體</vt:lpstr>
      <vt:lpstr>標楷體</vt:lpstr>
      <vt:lpstr>Arial</vt:lpstr>
      <vt:lpstr>Calibri</vt:lpstr>
      <vt:lpstr>Times New Roman</vt:lpstr>
      <vt:lpstr>Trebuchet MS</vt:lpstr>
      <vt:lpstr>Wingdings</vt:lpstr>
      <vt:lpstr>STARTUP TERRACE</vt:lpstr>
      <vt:lpstr>經濟部中小企業處國際創業聚落鏈結計畫 國際加速器 ○○○○○○○○○○○(計畫名稱)-提案簡報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HDF</dc:creator>
  <cp:lastModifiedBy>胡迪福</cp:lastModifiedBy>
  <cp:revision>735</cp:revision>
  <cp:lastPrinted>2019-12-04T02:27:47Z</cp:lastPrinted>
  <dcterms:created xsi:type="dcterms:W3CDTF">2013-11-07T06:48:02Z</dcterms:created>
  <dcterms:modified xsi:type="dcterms:W3CDTF">2022-10-07T04:09:02Z</dcterms:modified>
</cp:coreProperties>
</file>